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8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5" r:id="rId17"/>
    <p:sldId id="269" r:id="rId18"/>
    <p:sldId id="270" r:id="rId19"/>
    <p:sldId id="271" r:id="rId20"/>
    <p:sldId id="272" r:id="rId21"/>
    <p:sldId id="273" r:id="rId22"/>
    <p:sldId id="274" r:id="rId23"/>
    <p:sldId id="283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45" name="Picture 4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817560" y="3132360"/>
            <a:ext cx="7175160" cy="831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20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 hidden="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2" hidden="1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3866760"/>
            <a:ext cx="9143640" cy="29908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0" y="0"/>
            <a:ext cx="9143640" cy="386640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0" y="2652480"/>
            <a:ext cx="9143640" cy="2285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CA" sz="11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16-7-20</a:t>
            </a:r>
            <a:endParaRPr lang="en-CA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/>
          <a:lstStyle/>
          <a:p>
            <a:endParaRPr lang="en-CA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AACB46DB-B9A0-4C25-BB9D-1A925C913358}" type="slidenum">
              <a:rPr lang="en-CA" sz="12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‹#›</a:t>
            </a:fld>
            <a:endParaRPr lang="en-CA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</p:spPr>
        <p:txBody>
          <a:bodyPr/>
          <a:lstStyle/>
          <a:p>
            <a:pPr marL="640080" indent="-45684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ru-RU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Master title style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zydeploy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upport@LazyDeploy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2555640" y="4293000"/>
            <a:ext cx="4322160" cy="536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200" strike="noStrike" spc="-1" dirty="0" smtClean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    </a:t>
            </a:r>
            <a:r>
              <a:rPr lang="en-CA" sz="2200" strike="noStrike" spc="-1" dirty="0" smtClean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E-Business </a:t>
            </a:r>
            <a:r>
              <a:rPr lang="en-CA" sz="2200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Suite </a:t>
            </a:r>
            <a:r>
              <a:rPr lang="en-CA" sz="2200" strike="noStrike" spc="-1" dirty="0" smtClean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Explorer</a:t>
            </a:r>
            <a:endParaRPr lang="en-CA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2771640" y="2421000"/>
            <a:ext cx="360000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82880"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RADUGA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395640" y="476640"/>
            <a:ext cx="662436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Intuitive Navigation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18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Choose Environment, Application, Language and Entity. Raduga will take you there. It’s a matter of one click…</a:t>
            </a:r>
            <a:r>
              <a:rPr lang="en-CA" sz="26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8" name="Picture 2"/>
          <p:cNvPicPr/>
          <p:nvPr/>
        </p:nvPicPr>
        <p:blipFill>
          <a:blip r:embed="rId2"/>
          <a:stretch/>
        </p:blipFill>
        <p:spPr>
          <a:xfrm>
            <a:off x="683640" y="1700640"/>
            <a:ext cx="7513200" cy="492264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395640" y="476640"/>
            <a:ext cx="662436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Easy Object Comparison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18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Compare local and server objects. It’s a matter of one click…</a:t>
            </a:r>
            <a:r>
              <a:rPr lang="en-CA" sz="26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Picture 2"/>
          <p:cNvPicPr/>
          <p:nvPr/>
        </p:nvPicPr>
        <p:blipFill>
          <a:blip r:embed="rId2"/>
          <a:stretch/>
        </p:blipFill>
        <p:spPr>
          <a:xfrm>
            <a:off x="179640" y="1845000"/>
            <a:ext cx="8731080" cy="450828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395640" y="476640"/>
            <a:ext cx="662436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Version Control and Deployment History</a:t>
            </a:r>
            <a:endParaRPr lang="en-CA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1800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See an object’s change history. Compare versions; restore a previous version. </a:t>
            </a:r>
            <a:r>
              <a:rPr lang="en-US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It’s a matter of just one click…</a:t>
            </a:r>
            <a:r>
              <a:rPr lang="en-CA" sz="2600" b="1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lang="en-CA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Picture 2"/>
          <p:cNvPicPr/>
          <p:nvPr/>
        </p:nvPicPr>
        <p:blipFill>
          <a:blip r:embed="rId2"/>
          <a:stretch/>
        </p:blipFill>
        <p:spPr>
          <a:xfrm>
            <a:off x="1500480" y="1700640"/>
            <a:ext cx="6172560" cy="496836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395640" y="476640"/>
            <a:ext cx="662436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Data Loading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18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Record DataLoader files and upload them to any environment. </a:t>
            </a:r>
            <a:r>
              <a:rPr lang="en-CA" sz="26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Picture 2"/>
          <p:cNvPicPr/>
          <p:nvPr/>
        </p:nvPicPr>
        <p:blipFill>
          <a:blip r:embed="rId2"/>
          <a:stretch/>
        </p:blipFill>
        <p:spPr>
          <a:xfrm>
            <a:off x="677880" y="1700640"/>
            <a:ext cx="7678800" cy="4824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395640" y="476640"/>
            <a:ext cx="662436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Easy Customization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18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Create your own objects and entities specific to your company. 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Picture 2"/>
          <p:cNvPicPr/>
          <p:nvPr/>
        </p:nvPicPr>
        <p:blipFill>
          <a:blip r:embed="rId2"/>
          <a:stretch/>
        </p:blipFill>
        <p:spPr>
          <a:xfrm>
            <a:off x="1259640" y="1700640"/>
            <a:ext cx="6406920" cy="496836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95640" y="476640"/>
            <a:ext cx="662436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Reporting</a:t>
            </a:r>
            <a:endParaRPr lang="en-CA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1800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 list of all custom objects? No problem. </a:t>
            </a:r>
            <a:r>
              <a:rPr lang="en-US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It’s a matter of just one click…</a:t>
            </a:r>
            <a:r>
              <a:rPr lang="en-CA" sz="2600" b="1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lang="en-CA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Picture 2"/>
          <p:cNvPicPr/>
          <p:nvPr/>
        </p:nvPicPr>
        <p:blipFill>
          <a:blip r:embed="rId2"/>
          <a:stretch/>
        </p:blipFill>
        <p:spPr>
          <a:xfrm>
            <a:off x="315360" y="2061000"/>
            <a:ext cx="8587080" cy="432396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95640" y="476640"/>
            <a:ext cx="662436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Reporting</a:t>
            </a:r>
            <a:endParaRPr lang="en-CA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1800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 list of </a:t>
            </a:r>
            <a:r>
              <a:rPr lang="en-CA" sz="1800" strike="noStrike" spc="-1" dirty="0" smtClean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custom object migrations? </a:t>
            </a:r>
            <a:r>
              <a:rPr lang="en-CA" sz="1800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No problem. </a:t>
            </a:r>
            <a:r>
              <a:rPr lang="en-US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It’s a matter of just one click…</a:t>
            </a:r>
            <a:r>
              <a:rPr lang="en-CA" sz="2600" b="1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lang="en-CA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72816"/>
            <a:ext cx="875662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920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95640" y="476640"/>
            <a:ext cx="662436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Reporting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18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Create your own custom report. 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Picture 2"/>
          <p:cNvPicPr/>
          <p:nvPr/>
        </p:nvPicPr>
        <p:blipFill>
          <a:blip r:embed="rId2"/>
          <a:stretch/>
        </p:blipFill>
        <p:spPr>
          <a:xfrm>
            <a:off x="791640" y="1556640"/>
            <a:ext cx="7524360" cy="51462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395640" y="476640"/>
            <a:ext cx="6624360" cy="14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File Transfer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18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Use Raduga as a simple FTP client. The command line interface lets you use Raduga for batch files. </a:t>
            </a:r>
            <a:r>
              <a:rPr lang="en-CA" sz="40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r>
              <a:rPr lang="en-CA" sz="26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Picture 2"/>
          <p:cNvPicPr/>
          <p:nvPr/>
        </p:nvPicPr>
        <p:blipFill>
          <a:blip r:embed="rId2"/>
          <a:stretch/>
        </p:blipFill>
        <p:spPr>
          <a:xfrm>
            <a:off x="1547640" y="2061000"/>
            <a:ext cx="5990760" cy="452412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395640" y="476640"/>
            <a:ext cx="6624360" cy="14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Development Project Approval</a:t>
            </a:r>
            <a:endParaRPr lang="en-CA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1800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No project will be deployed in the environment without approval. </a:t>
            </a:r>
            <a:r>
              <a:rPr lang="en-US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It’s a matter of just one click…</a:t>
            </a:r>
            <a:r>
              <a:rPr lang="en-CA" sz="4000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r>
              <a:rPr lang="en-CA" sz="2600" b="1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lang="en-CA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2"/>
          <a:stretch/>
        </p:blipFill>
        <p:spPr>
          <a:xfrm>
            <a:off x="1847880" y="1891440"/>
            <a:ext cx="5447880" cy="473364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610348"/>
              </p:ext>
            </p:extLst>
          </p:nvPr>
        </p:nvGraphicFramePr>
        <p:xfrm>
          <a:off x="769222" y="2009932"/>
          <a:ext cx="7691210" cy="4328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5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5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83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</a:rPr>
                        <a:t>Programmer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Database Objects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EBS Entities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Media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Scripts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Business Events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Framework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Messages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Workflows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BI/XML Publisher Templates/Definitions/Files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Discoverer Reports/Folders/Business Areas/Item Classes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Trace Files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Apex Applications/Workspaces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Apache/OACORE/CM Restart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Implementer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Application Users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Responsibilities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Data Load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Menus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</a:rPr>
                        <a:t>Messages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6178" marR="5617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DBA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Locked Objects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Locks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Tablespaces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Users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Trace Files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Environment Status Monitoring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Concurrent Sessions/Log Files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User Sessions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Application Log files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Printers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FRD Trace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Search files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Client Performance Analyzer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Project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Manager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Projects Deployments/Approvals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Reports: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 Development Projects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 Deployment Details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 Custom Objects Migration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78" marR="56178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55576" y="404664"/>
            <a:ext cx="6102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Symbol"/>
              <a:buChar char=""/>
            </a:pPr>
            <a:r>
              <a:rPr lang="en-US" sz="1600" dirty="0">
                <a:latin typeface="Times New Roman"/>
                <a:ea typeface="Times New Roman"/>
              </a:rPr>
              <a:t>Explore Oracle and E-Business Suite objects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Symbol"/>
              <a:buChar char=""/>
            </a:pPr>
            <a:r>
              <a:rPr lang="en-US" sz="1600" dirty="0">
                <a:latin typeface="Times New Roman"/>
                <a:ea typeface="Times New Roman"/>
              </a:rPr>
              <a:t>Manage and deploy development projects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Symbol"/>
              <a:buChar char=""/>
            </a:pPr>
            <a:r>
              <a:rPr lang="en-US" sz="1600" dirty="0">
                <a:latin typeface="Times New Roman"/>
                <a:ea typeface="Times New Roman"/>
              </a:rPr>
              <a:t>Migrate developments between environments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Symbol"/>
              <a:buChar char=""/>
            </a:pPr>
            <a:r>
              <a:rPr lang="en-US" sz="1600" dirty="0">
                <a:latin typeface="Times New Roman"/>
                <a:ea typeface="Times New Roman"/>
              </a:rPr>
              <a:t>Compare Oracle </a:t>
            </a:r>
            <a:r>
              <a:rPr lang="en-US" sz="1600" dirty="0" smtClean="0">
                <a:latin typeface="Times New Roman"/>
                <a:ea typeface="Times New Roman"/>
              </a:rPr>
              <a:t>objects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Symbol"/>
              <a:buChar char=""/>
            </a:pPr>
            <a:r>
              <a:rPr lang="en-US" sz="1600" dirty="0">
                <a:latin typeface="Times New Roman"/>
                <a:ea typeface="Times New Roman"/>
              </a:rPr>
              <a:t>Control versions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Symbol"/>
              <a:buChar char=""/>
            </a:pPr>
            <a:r>
              <a:rPr lang="en-US" sz="1600" dirty="0">
                <a:latin typeface="Times New Roman"/>
                <a:ea typeface="Times New Roman"/>
              </a:rPr>
              <a:t>Save deployment history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6386844"/>
            <a:ext cx="6408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Full documentation can be found at</a:t>
            </a:r>
            <a:r>
              <a:rPr lang="en-US" sz="1200" dirty="0"/>
              <a:t>:  </a:t>
            </a:r>
            <a:r>
              <a:rPr lang="en-US" sz="1200" dirty="0">
                <a:hlinkClick r:id="rId3"/>
              </a:rPr>
              <a:t>https://www.lazydeploy.com</a:t>
            </a:r>
            <a:r>
              <a:rPr lang="en-US" sz="1200" dirty="0"/>
              <a:t>/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31200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395640" y="476640"/>
            <a:ext cx="6624360" cy="14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Notifications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18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Subscribe to Raduga events to get an email notification about any action performed by Raduga. </a:t>
            </a:r>
            <a:r>
              <a:rPr lang="en-CA" sz="26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Picture 3"/>
          <p:cNvPicPr/>
          <p:nvPr/>
        </p:nvPicPr>
        <p:blipFill>
          <a:blip r:embed="rId2"/>
          <a:stretch/>
        </p:blipFill>
        <p:spPr>
          <a:xfrm>
            <a:off x="597600" y="1700640"/>
            <a:ext cx="7765560" cy="496836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95640" y="476640"/>
            <a:ext cx="6624360" cy="14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Security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18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Grant each Raduga user only the necessary permissions on environments, entities and actions.</a:t>
            </a:r>
            <a:r>
              <a:rPr lang="en-CA" sz="26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8" name="Picture 2"/>
          <p:cNvPicPr/>
          <p:nvPr/>
        </p:nvPicPr>
        <p:blipFill>
          <a:blip r:embed="rId2"/>
          <a:stretch/>
        </p:blipFill>
        <p:spPr>
          <a:xfrm>
            <a:off x="971640" y="1845000"/>
            <a:ext cx="6953040" cy="464148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395640" y="476640"/>
            <a:ext cx="6624360" cy="14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Custom Actions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18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Define custom actions, like “Compile form”or “Decompile Java class”, on Raduga entities.</a:t>
            </a:r>
            <a:r>
              <a:rPr lang="en-CA" sz="40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r>
              <a:rPr lang="en-CA" sz="26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" name="Picture 3"/>
          <p:cNvPicPr/>
          <p:nvPr/>
        </p:nvPicPr>
        <p:blipFill>
          <a:blip r:embed="rId2"/>
          <a:stretch/>
        </p:blipFill>
        <p:spPr>
          <a:xfrm>
            <a:off x="983160" y="2133000"/>
            <a:ext cx="7178400" cy="416052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395640" y="476640"/>
            <a:ext cx="6624360" cy="14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pc="-1" dirty="0" smtClean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The e</a:t>
            </a:r>
            <a:r>
              <a:rPr lang="en-CA" sz="2400" b="1" strike="noStrike" spc="-1" dirty="0" smtClean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nvironment’s status</a:t>
            </a:r>
            <a:endParaRPr lang="en-CA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Check that all services are functioning properly</a:t>
            </a:r>
            <a:r>
              <a:rPr lang="en-US" spc="-1" dirty="0" smtClean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pc="-1" dirty="0" smtClean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It’s </a:t>
            </a:r>
            <a:r>
              <a:rPr lang="en-US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 matter of just one click…</a:t>
            </a:r>
            <a:r>
              <a:rPr lang="en-CA" sz="4000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r>
              <a:rPr lang="en-CA" sz="2600" b="1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lang="en-CA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60848"/>
            <a:ext cx="4849352" cy="4320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140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3528000" y="2881080"/>
            <a:ext cx="237600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32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Conclusion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26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467640" y="1484640"/>
            <a:ext cx="8280720" cy="388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Raduga gives you easy, intuitive navigation between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24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Environments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24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Projects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24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Paths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24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Applications 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24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Languages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24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Entities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1"/>
          <p:cNvPicPr/>
          <p:nvPr/>
        </p:nvPicPr>
        <p:blipFill>
          <a:blip r:embed="rId2"/>
          <a:stretch/>
        </p:blipFill>
        <p:spPr>
          <a:xfrm>
            <a:off x="4356000" y="2628000"/>
            <a:ext cx="3236400" cy="3474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67640" y="1340640"/>
            <a:ext cx="8280720" cy="18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Migrate applications, database objects and programs. 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24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Create your own rules for migrating custom objects. 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24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The deployment process has never been so easy!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Picture 2"/>
          <p:cNvPicPr/>
          <p:nvPr/>
        </p:nvPicPr>
        <p:blipFill>
          <a:blip r:embed="rId2"/>
          <a:stretch/>
        </p:blipFill>
        <p:spPr>
          <a:xfrm>
            <a:off x="2195640" y="3152160"/>
            <a:ext cx="4518360" cy="338868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70160" y="1340640"/>
            <a:ext cx="8280720" cy="18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Get full control over the development life cycle. 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24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Easily save, restore, update and compare objects.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Picture 6"/>
          <p:cNvPicPr/>
          <p:nvPr/>
        </p:nvPicPr>
        <p:blipFill>
          <a:blip r:embed="rId2"/>
          <a:stretch/>
        </p:blipFill>
        <p:spPr>
          <a:xfrm>
            <a:off x="1358280" y="2781000"/>
            <a:ext cx="6741720" cy="344988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39640" y="1989000"/>
            <a:ext cx="8280720" cy="331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       Raduga gives managers and team members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24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                     A clear development model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24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                     Source control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24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                     Flexible reporting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539640" y="1989000"/>
            <a:ext cx="8280720" cy="331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       </a:t>
            </a:r>
            <a:endParaRPr lang="en-CA" sz="2400" b="1" strike="noStrike" spc="-1" dirty="0" smtClean="0">
              <a:solidFill>
                <a:srgbClr val="212745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</a:pPr>
            <a:r>
              <a:rPr lang="en-CA" sz="2400" b="1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CA" sz="2400" b="1" spc="-1" dirty="0" smtClean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      </a:t>
            </a:r>
            <a:r>
              <a:rPr lang="en-CA" sz="2400" b="1" strike="noStrike" spc="-1" dirty="0" smtClean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Contact </a:t>
            </a:r>
            <a:r>
              <a:rPr lang="en-CA" sz="2400" b="1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us:</a:t>
            </a:r>
            <a:endParaRPr lang="en-CA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CA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2400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       Web:		</a:t>
            </a:r>
            <a:r>
              <a:rPr lang="en-CA" sz="2400" u="sng" strike="noStrike" spc="-1" dirty="0" smtClean="0">
                <a:solidFill>
                  <a:srgbClr val="56C7AA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http://LazyDeploy.com</a:t>
            </a:r>
            <a:endParaRPr lang="en-CA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2400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       Email: 		</a:t>
            </a:r>
            <a:r>
              <a:rPr lang="en-CA" sz="2400" strike="noStrike" spc="-1" dirty="0" smtClean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  <a:hlinkClick r:id="rId2"/>
              </a:rPr>
              <a:t>support@LazyDeploy.com</a:t>
            </a:r>
            <a:endParaRPr lang="en-CA" sz="2400" strike="noStrike" spc="-1" dirty="0" smtClean="0">
              <a:solidFill>
                <a:srgbClr val="212745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</a:pPr>
            <a:r>
              <a:rPr lang="en-CA" sz="2400" spc="-1" dirty="0" smtClean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       Tel:		+79185402272</a:t>
            </a:r>
            <a:endParaRPr lang="en-CA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2400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       </a:t>
            </a:r>
            <a:endParaRPr lang="en-CA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1403640" y="1340640"/>
            <a:ext cx="7056360" cy="4176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sz="36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Audience:</a:t>
            </a:r>
            <a:endParaRPr lang="en-CA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CA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32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Oracle Applications Developers</a:t>
            </a:r>
            <a:endParaRPr lang="en-CA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32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Database Administrators</a:t>
            </a:r>
            <a:endParaRPr lang="en-CA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3200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Project Managers</a:t>
            </a:r>
            <a:endParaRPr lang="en-CA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979640" y="2493000"/>
            <a:ext cx="5256360" cy="13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       </a:t>
            </a:r>
            <a:r>
              <a:rPr lang="en-CA" sz="54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Thank you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/>
          <p:cNvPicPr/>
          <p:nvPr/>
        </p:nvPicPr>
        <p:blipFill>
          <a:blip r:embed="rId2"/>
          <a:stretch/>
        </p:blipFill>
        <p:spPr>
          <a:xfrm>
            <a:off x="2662920" y="1124640"/>
            <a:ext cx="3888000" cy="388800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359280" y="5589360"/>
            <a:ext cx="8605080" cy="7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6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E-Business Suite infrastructure can be very complex…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1979640" y="5517360"/>
            <a:ext cx="5292360" cy="7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6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Our goal is to simplify its access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Picture 2"/>
          <p:cNvPicPr/>
          <p:nvPr/>
        </p:nvPicPr>
        <p:blipFill>
          <a:blip r:embed="rId2"/>
          <a:stretch/>
        </p:blipFill>
        <p:spPr>
          <a:xfrm>
            <a:off x="2843640" y="1268640"/>
            <a:ext cx="4776840" cy="331992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395536" y="1072800"/>
            <a:ext cx="8515184" cy="51645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endParaRPr lang="en-US" sz="2000" b="1" spc="-1" dirty="0" smtClean="0">
              <a:solidFill>
                <a:srgbClr val="212745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algn="ctr">
              <a:lnSpc>
                <a:spcPct val="100000"/>
              </a:lnSpc>
            </a:pPr>
            <a:r>
              <a:rPr lang="en-US" sz="2000" b="1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Headaches: Their Causes &amp; How to Get Rid of Them</a:t>
            </a:r>
          </a:p>
          <a:p>
            <a:pPr algn="ctr">
              <a:lnSpc>
                <a:spcPct val="100000"/>
              </a:lnSpc>
            </a:pPr>
            <a:endParaRPr lang="en-US" sz="2000" b="1" spc="-1" dirty="0">
              <a:solidFill>
                <a:srgbClr val="212745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Where is my development?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Do we have a map of all custom objects?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Who changed the object and when was it changed?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Who ran over my development?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The environment was refreshed. Where are my objects?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How can I roll back the changes?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Review is coming… Do we have a custom objects report?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Do we have a version control system?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How can I find and compare custom objects?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How long will it take to transfer 400 framework </a:t>
            </a:r>
            <a:r>
              <a:rPr lang="en-US" sz="2000" b="1" spc="-1" dirty="0" err="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personalizations</a:t>
            </a:r>
            <a:r>
              <a:rPr lang="en-US" sz="2000" b="1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Do we have a backup?</a:t>
            </a:r>
            <a:endParaRPr lang="en-US" sz="2000" b="1" spc="-1" dirty="0" smtClean="0">
              <a:solidFill>
                <a:srgbClr val="212745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b="1" spc="-1" dirty="0" smtClean="0">
              <a:solidFill>
                <a:srgbClr val="212745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2339640" y="2853000"/>
            <a:ext cx="507528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32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Main Raduga Features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2600" b="1" strike="noStrike" spc="-1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lang="en-CA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24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95640" y="476640"/>
            <a:ext cx="662436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Object Explorer</a:t>
            </a:r>
            <a:endParaRPr lang="en-CA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1800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There are dozens of Oracle Applications and Database entities you can explore using Raduga. </a:t>
            </a:r>
            <a:r>
              <a:rPr lang="en-US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It’s a matter of just one click…</a:t>
            </a:r>
            <a:r>
              <a:rPr lang="en-CA" sz="2600" b="1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lang="en-CA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Picture 3"/>
          <p:cNvPicPr/>
          <p:nvPr/>
        </p:nvPicPr>
        <p:blipFill>
          <a:blip r:embed="rId2"/>
          <a:stretch/>
        </p:blipFill>
        <p:spPr>
          <a:xfrm>
            <a:off x="323640" y="1772640"/>
            <a:ext cx="8540280" cy="4536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395640" y="476640"/>
            <a:ext cx="662436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CA" sz="2400" b="1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Object Migration</a:t>
            </a:r>
            <a:endParaRPr lang="en-CA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1800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Drag items to your development project and deploy them in any environment. </a:t>
            </a:r>
            <a:r>
              <a:rPr lang="en-US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It’s a matter of just one click…</a:t>
            </a:r>
            <a:r>
              <a:rPr lang="en-CA" sz="2600" b="1" strike="noStrike" spc="-1" dirty="0">
                <a:solidFill>
                  <a:srgbClr val="212745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endParaRPr lang="en-CA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" name="Picture 2"/>
          <p:cNvPicPr/>
          <p:nvPr/>
        </p:nvPicPr>
        <p:blipFill>
          <a:blip r:embed="rId2"/>
          <a:stretch/>
        </p:blipFill>
        <p:spPr>
          <a:xfrm>
            <a:off x="179640" y="1845000"/>
            <a:ext cx="8775000" cy="471636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40861" cy="7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1405</TotalTime>
  <Words>681</Words>
  <Application>Microsoft Office PowerPoint</Application>
  <PresentationFormat>On-screen Show (4:3)</PresentationFormat>
  <Paragraphs>141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DejaVu Sans</vt:lpstr>
      <vt:lpstr>Georgia</vt:lpstr>
      <vt:lpstr>Symbol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RADUGA</dc:title>
  <dc:creator>mdvorkin</dc:creator>
  <cp:lastModifiedBy>Dvorkin, Michael</cp:lastModifiedBy>
  <cp:revision>42</cp:revision>
  <dcterms:created xsi:type="dcterms:W3CDTF">2016-07-19T10:05:20Z</dcterms:created>
  <dcterms:modified xsi:type="dcterms:W3CDTF">2023-01-24T08:01:40Z</dcterms:modified>
  <dc:language>en-CA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</Properties>
</file>